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Chau Philomene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604020202020204" charset="0"/>
      <p:regular r:id="rId8"/>
    </p:embeddedFont>
    <p:embeddedFont>
      <p:font typeface="Arial Bold" panose="020B0604020202020204" charset="0"/>
      <p:regular r:id="rId9"/>
    </p:embeddedFont>
    <p:embeddedFont>
      <p:font typeface="Open San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" d="100"/>
          <a:sy n="10" d="100"/>
        </p:scale>
        <p:origin x="174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hyperlink" Target="https://www.who.int/reports/safety_chemistry_health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1067"/>
            <a:ext cx="32400000" cy="4460361"/>
          </a:xfrm>
          <a:custGeom>
            <a:avLst/>
            <a:gdLst/>
            <a:ahLst/>
            <a:cxnLst/>
            <a:rect l="l" t="t" r="r" b="b"/>
            <a:pathLst>
              <a:path w="32400000" h="4460361">
                <a:moveTo>
                  <a:pt x="0" y="0"/>
                </a:moveTo>
                <a:lnTo>
                  <a:pt x="32400000" y="0"/>
                </a:lnTo>
                <a:lnTo>
                  <a:pt x="32400000" y="4460360"/>
                </a:lnTo>
                <a:lnTo>
                  <a:pt x="0" y="4460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242288" b="-7500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2416" y="534972"/>
            <a:ext cx="12194944" cy="3524550"/>
          </a:xfrm>
          <a:custGeom>
            <a:avLst/>
            <a:gdLst/>
            <a:ahLst/>
            <a:cxnLst/>
            <a:rect l="l" t="t" r="r" b="b"/>
            <a:pathLst>
              <a:path w="12194944" h="3524550">
                <a:moveTo>
                  <a:pt x="0" y="0"/>
                </a:moveTo>
                <a:lnTo>
                  <a:pt x="12194944" y="0"/>
                </a:lnTo>
                <a:lnTo>
                  <a:pt x="12194944" y="3524550"/>
                </a:lnTo>
                <a:lnTo>
                  <a:pt x="0" y="3524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88385" y="5020444"/>
            <a:ext cx="3368027" cy="4476091"/>
            <a:chOff x="0" y="0"/>
            <a:chExt cx="281639" cy="3742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639" cy="374297"/>
            </a:xfrm>
            <a:custGeom>
              <a:avLst/>
              <a:gdLst/>
              <a:ahLst/>
              <a:cxnLst/>
              <a:rect l="l" t="t" r="r" b="b"/>
              <a:pathLst>
                <a:path w="281639" h="374297">
                  <a:moveTo>
                    <a:pt x="0" y="0"/>
                  </a:moveTo>
                  <a:lnTo>
                    <a:pt x="281639" y="0"/>
                  </a:lnTo>
                  <a:lnTo>
                    <a:pt x="281639" y="374297"/>
                  </a:lnTo>
                  <a:lnTo>
                    <a:pt x="0" y="374297"/>
                  </a:lnTo>
                  <a:close/>
                </a:path>
              </a:pathLst>
            </a:custGeom>
            <a:solidFill>
              <a:srgbClr val="05E0E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23825"/>
              <a:ext cx="281639" cy="498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05933" y="40284000"/>
            <a:ext cx="30788135" cy="1800000"/>
            <a:chOff x="0" y="0"/>
            <a:chExt cx="41050846" cy="2400000"/>
          </a:xfrm>
        </p:grpSpPr>
        <p:sp>
          <p:nvSpPr>
            <p:cNvPr id="8" name="Freeform 8"/>
            <p:cNvSpPr/>
            <p:nvPr/>
          </p:nvSpPr>
          <p:spPr>
            <a:xfrm>
              <a:off x="22340493" y="0"/>
              <a:ext cx="8503191" cy="2400000"/>
            </a:xfrm>
            <a:custGeom>
              <a:avLst/>
              <a:gdLst/>
              <a:ahLst/>
              <a:cxnLst/>
              <a:rect l="l" t="t" r="r" b="b"/>
              <a:pathLst>
                <a:path w="8503191" h="2400000">
                  <a:moveTo>
                    <a:pt x="0" y="0"/>
                  </a:moveTo>
                  <a:lnTo>
                    <a:pt x="8503191" y="0"/>
                  </a:lnTo>
                  <a:lnTo>
                    <a:pt x="8503191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7154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115792" cy="2400000"/>
            </a:xfrm>
            <a:custGeom>
              <a:avLst/>
              <a:gdLst/>
              <a:ahLst/>
              <a:cxnLst/>
              <a:rect l="l" t="t" r="r" b="b"/>
              <a:pathLst>
                <a:path w="4115792" h="2400000">
                  <a:moveTo>
                    <a:pt x="0" y="0"/>
                  </a:moveTo>
                  <a:lnTo>
                    <a:pt x="4115792" y="0"/>
                  </a:lnTo>
                  <a:lnTo>
                    <a:pt x="4115792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875" b="-7050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6706468" y="0"/>
              <a:ext cx="1619322" cy="2400000"/>
            </a:xfrm>
            <a:custGeom>
              <a:avLst/>
              <a:gdLst/>
              <a:ahLst/>
              <a:cxnLst/>
              <a:rect l="l" t="t" r="r" b="b"/>
              <a:pathLst>
                <a:path w="1619322" h="2400000">
                  <a:moveTo>
                    <a:pt x="0" y="0"/>
                  </a:moveTo>
                  <a:lnTo>
                    <a:pt x="1619321" y="0"/>
                  </a:lnTo>
                  <a:lnTo>
                    <a:pt x="1619321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6772" t="-1810" r="-11899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5343104" y="0"/>
              <a:ext cx="6895789" cy="2400000"/>
            </a:xfrm>
            <a:custGeom>
              <a:avLst/>
              <a:gdLst/>
              <a:ahLst/>
              <a:cxnLst/>
              <a:rect l="l" t="t" r="r" b="b"/>
              <a:pathLst>
                <a:path w="6895789" h="2400000">
                  <a:moveTo>
                    <a:pt x="0" y="0"/>
                  </a:moveTo>
                  <a:lnTo>
                    <a:pt x="6895789" y="0"/>
                  </a:lnTo>
                  <a:lnTo>
                    <a:pt x="6895789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7154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4217392" y="0"/>
              <a:ext cx="2380529" cy="2400000"/>
            </a:xfrm>
            <a:custGeom>
              <a:avLst/>
              <a:gdLst/>
              <a:ahLst/>
              <a:cxnLst/>
              <a:rect l="l" t="t" r="r" b="b"/>
              <a:pathLst>
                <a:path w="2380529" h="2400000">
                  <a:moveTo>
                    <a:pt x="0" y="0"/>
                  </a:moveTo>
                  <a:lnTo>
                    <a:pt x="2380528" y="0"/>
                  </a:lnTo>
                  <a:lnTo>
                    <a:pt x="2380528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1732" t="-33883" r="-20217" b="-6914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8427389" y="0"/>
              <a:ext cx="2546939" cy="2400000"/>
            </a:xfrm>
            <a:custGeom>
              <a:avLst/>
              <a:gdLst/>
              <a:ahLst/>
              <a:cxnLst/>
              <a:rect l="l" t="t" r="r" b="b"/>
              <a:pathLst>
                <a:path w="2546939" h="2400000">
                  <a:moveTo>
                    <a:pt x="0" y="0"/>
                  </a:moveTo>
                  <a:lnTo>
                    <a:pt x="2546939" y="0"/>
                  </a:lnTo>
                  <a:lnTo>
                    <a:pt x="2546939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1065721" y="415410"/>
              <a:ext cx="4175783" cy="1402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08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INSTITUTO DE</a:t>
              </a:r>
            </a:p>
            <a:p>
              <a:pPr algn="ctr">
                <a:lnSpc>
                  <a:spcPts val="4320"/>
                </a:lnSpc>
              </a:pPr>
              <a:r>
                <a:rPr lang="en-US" sz="3085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QUÍMICA - UFBA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35720927" y="0"/>
              <a:ext cx="5329919" cy="2400000"/>
            </a:xfrm>
            <a:custGeom>
              <a:avLst/>
              <a:gdLst/>
              <a:ahLst/>
              <a:cxnLst/>
              <a:rect l="l" t="t" r="r" b="b"/>
              <a:pathLst>
                <a:path w="5329919" h="2400000">
                  <a:moveTo>
                    <a:pt x="0" y="0"/>
                  </a:moveTo>
                  <a:lnTo>
                    <a:pt x="5329919" y="0"/>
                  </a:lnTo>
                  <a:lnTo>
                    <a:pt x="5329919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00023" r="-1405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30939684" y="0"/>
              <a:ext cx="4672103" cy="2400000"/>
            </a:xfrm>
            <a:custGeom>
              <a:avLst/>
              <a:gdLst/>
              <a:ahLst/>
              <a:cxnLst/>
              <a:rect l="l" t="t" r="r" b="b"/>
              <a:pathLst>
                <a:path w="4672103" h="2400000">
                  <a:moveTo>
                    <a:pt x="0" y="0"/>
                  </a:moveTo>
                  <a:lnTo>
                    <a:pt x="4672102" y="0"/>
                  </a:lnTo>
                  <a:lnTo>
                    <a:pt x="4672102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142430" b="-5501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711091" y="37908000"/>
            <a:ext cx="28977818" cy="2160000"/>
            <a:chOff x="0" y="0"/>
            <a:chExt cx="38637091" cy="2880000"/>
          </a:xfrm>
        </p:grpSpPr>
        <p:sp>
          <p:nvSpPr>
            <p:cNvPr id="18" name="Freeform 18"/>
            <p:cNvSpPr/>
            <p:nvPr/>
          </p:nvSpPr>
          <p:spPr>
            <a:xfrm>
              <a:off x="25791938" y="240000"/>
              <a:ext cx="5600000" cy="2400000"/>
            </a:xfrm>
            <a:custGeom>
              <a:avLst/>
              <a:gdLst/>
              <a:ahLst/>
              <a:cxnLst/>
              <a:rect l="l" t="t" r="r" b="b"/>
              <a:pathLst>
                <a:path w="5600000" h="2400000">
                  <a:moveTo>
                    <a:pt x="0" y="0"/>
                  </a:moveTo>
                  <a:lnTo>
                    <a:pt x="5600000" y="0"/>
                  </a:lnTo>
                  <a:lnTo>
                    <a:pt x="5600000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9739925" y="240000"/>
              <a:ext cx="5950413" cy="2400000"/>
            </a:xfrm>
            <a:custGeom>
              <a:avLst/>
              <a:gdLst/>
              <a:ahLst/>
              <a:cxnLst/>
              <a:rect l="l" t="t" r="r" b="b"/>
              <a:pathLst>
                <a:path w="5950413" h="2400000">
                  <a:moveTo>
                    <a:pt x="0" y="0"/>
                  </a:moveTo>
                  <a:lnTo>
                    <a:pt x="5950413" y="0"/>
                  </a:lnTo>
                  <a:lnTo>
                    <a:pt x="5950413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1307012" y="240000"/>
              <a:ext cx="8331313" cy="2400000"/>
            </a:xfrm>
            <a:custGeom>
              <a:avLst/>
              <a:gdLst/>
              <a:ahLst/>
              <a:cxnLst/>
              <a:rect l="l" t="t" r="r" b="b"/>
              <a:pathLst>
                <a:path w="8331313" h="2400000">
                  <a:moveTo>
                    <a:pt x="0" y="0"/>
                  </a:moveTo>
                  <a:lnTo>
                    <a:pt x="8331313" y="0"/>
                  </a:lnTo>
                  <a:lnTo>
                    <a:pt x="8331313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8613224" y="240000"/>
              <a:ext cx="2592188" cy="2400000"/>
            </a:xfrm>
            <a:custGeom>
              <a:avLst/>
              <a:gdLst/>
              <a:ahLst/>
              <a:cxnLst/>
              <a:rect l="l" t="t" r="r" b="b"/>
              <a:pathLst>
                <a:path w="2592188" h="2400000">
                  <a:moveTo>
                    <a:pt x="0" y="0"/>
                  </a:moveTo>
                  <a:lnTo>
                    <a:pt x="2592188" y="0"/>
                  </a:lnTo>
                  <a:lnTo>
                    <a:pt x="2592188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0" y="240000"/>
              <a:ext cx="5540013" cy="2400000"/>
            </a:xfrm>
            <a:custGeom>
              <a:avLst/>
              <a:gdLst/>
              <a:ahLst/>
              <a:cxnLst/>
              <a:rect l="l" t="t" r="r" b="b"/>
              <a:pathLst>
                <a:path w="5540013" h="2400000">
                  <a:moveTo>
                    <a:pt x="0" y="0"/>
                  </a:moveTo>
                  <a:lnTo>
                    <a:pt x="5540013" y="0"/>
                  </a:lnTo>
                  <a:lnTo>
                    <a:pt x="5540013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6458" t="-9115" r="-6134" b="-9766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641613" y="0"/>
              <a:ext cx="2870011" cy="2880000"/>
            </a:xfrm>
            <a:custGeom>
              <a:avLst/>
              <a:gdLst/>
              <a:ahLst/>
              <a:cxnLst/>
              <a:rect l="l" t="t" r="r" b="b"/>
              <a:pathLst>
                <a:path w="2870011" h="2880000">
                  <a:moveTo>
                    <a:pt x="0" y="0"/>
                  </a:moveTo>
                  <a:lnTo>
                    <a:pt x="2870011" y="0"/>
                  </a:lnTo>
                  <a:lnTo>
                    <a:pt x="2870011" y="2880000"/>
                  </a:lnTo>
                  <a:lnTo>
                    <a:pt x="0" y="288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4524" t="-4161" r="-4176" b="-4161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31487938" y="240000"/>
              <a:ext cx="7149153" cy="2400000"/>
            </a:xfrm>
            <a:custGeom>
              <a:avLst/>
              <a:gdLst/>
              <a:ahLst/>
              <a:cxnLst/>
              <a:rect l="l" t="t" r="r" b="b"/>
              <a:pathLst>
                <a:path w="7149153" h="2400000">
                  <a:moveTo>
                    <a:pt x="0" y="0"/>
                  </a:moveTo>
                  <a:lnTo>
                    <a:pt x="7149153" y="0"/>
                  </a:lnTo>
                  <a:lnTo>
                    <a:pt x="7149153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1349616" y="27556109"/>
            <a:ext cx="7823385" cy="9284467"/>
          </a:xfrm>
          <a:custGeom>
            <a:avLst/>
            <a:gdLst/>
            <a:ahLst/>
            <a:cxnLst/>
            <a:rect l="l" t="t" r="r" b="b"/>
            <a:pathLst>
              <a:path w="7823385" h="9284467">
                <a:moveTo>
                  <a:pt x="0" y="0"/>
                </a:moveTo>
                <a:lnTo>
                  <a:pt x="7823386" y="0"/>
                </a:lnTo>
                <a:lnTo>
                  <a:pt x="7823386" y="9284467"/>
                </a:lnTo>
                <a:lnTo>
                  <a:pt x="0" y="928446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2400" r="-80898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6200000" y="548947"/>
            <a:ext cx="14657841" cy="366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63° CONGRESSO BRASILEIRO DE QUÍMICA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05 A 08 DE NOVEMBRO DE 2024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SALVADOR-BA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65697" y="4799269"/>
            <a:ext cx="25845918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QUÍMICA: O FAROL NA DESCOBERTA DE NOVOS HORIZONTES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84511" y="6124938"/>
            <a:ext cx="23752289" cy="168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José Marcos da Silva, Carlos Magalhães de Souza, Jean Nascimento de Oliveira, Antônio Vinícius Leite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49616" y="7913098"/>
            <a:ext cx="13822080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1 - Instituto Federal da Bahia, 2 - Universidade Federal da Bahia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53245" y="6465375"/>
            <a:ext cx="2638306" cy="150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Logo da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Instituição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88385" y="10156010"/>
            <a:ext cx="3443407" cy="76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1"/>
              </a:lnSpc>
            </a:pPr>
            <a:r>
              <a:rPr lang="en-US" sz="4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88385" y="11006739"/>
            <a:ext cx="9658189" cy="1577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 química, desde seus primórdios até os avanços mais recentes, tem sido um verdadeiro farol na descoberta de novos horizontes para a humanidade. Compreender as transformações da matéria e as reações que ocorrem ao nosso redor é essencial para o progresso científico e tecnológico que molda o mundo contemporâneo. Do fogo primordial, que permitiu as primeiras interações químicas controladas, à descoberta dos elementos e moléculas que compõem a vida, a química se consolidou como a base para o desenvolvimento das civilizações, possibilitando a criação de medicamentos, materiais inovadores, alimentos mais seguros e sustentáveis, e soluções energéticas para os desafios do século XXI.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Este trabalho tem como objetivo destacar a importância da química ao longo da história como o esteio fundamental para o desenvolvimento das civilizações. Desde as primeiras práticas alquímicas até as modernas inovações científicas, a química tem sido o campo de estudo que desvenda os mistérios da natureza e transforma nosso conhecimento em aplicações práticas que beneficiam a sociedade. Através de exemplos históricos e contemporâneos, pretende-se demonstrar como a química ilumina o caminho para novas descobertas, impulsionando o progresso e a qualidade de vida em todas as suas dimensões.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70905" y="11006739"/>
            <a:ext cx="9658189" cy="1577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 pesquisa realizada buscou compreender o papel central da química no desenvolvimento das civilizações, desde suas origens até os tempos contemporâneos, através de uma revisão bibliográfica ampla que envolveu o levantamento e a análise de 100 artigos científicos disponíveis em diversas bases de dados digitais, como Scielo, PubMed, Scopus e Google Scholar. Os artigos revisados foram selecionados com base em palavras-chave estratégicas, como "química e desenvolvimento", "química na história", "avanços científicos em química", "impactos da química na sociedade", e "inovações químicas", permitindo uma ampla cobertura do tema.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 partir da análise quantitativa, constatou-se que a maioria dos estudos (45%) concentrou-se nos impactos da química na área da saúde, destacando o desenvolvimento de medicamentos, vacinas e tratamentos que revolucionaram a medicina e prolongaram a expectativa de vida humana. Cerca de 30% dos artigos focaram nas inovações tecnológicas promovidas pela química, como a criação de novos materiais e fontes de energia sustentável, essenciais para enfrentar os desafios globais atuais. Os outros 25% dos artigos abordaram a química aplicada na agricultura, na indústria e em diversas tecnologias que melhoraram a qualidade de vida e impulsionaram o crescimento econômico.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370905" y="10156010"/>
            <a:ext cx="3161467" cy="76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1"/>
              </a:lnSpc>
            </a:pPr>
            <a:r>
              <a:rPr lang="en-US" sz="4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RESULTADO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457720" y="10156010"/>
            <a:ext cx="3274219" cy="76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1"/>
              </a:lnSpc>
            </a:pPr>
            <a:r>
              <a:rPr lang="en-US" sz="4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CONCLUSÃO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1457720" y="11006739"/>
            <a:ext cx="9658189" cy="1633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 pesquisa realizada buscou compreender o papel central da química no desenvolvimento das civilizações, desde suas origens até os tempos contemporâneos, através de uma revisão bibliográfica ampla que envolveu o levantamento e a análise de 100 artigos científicos disponíveis em diversas bases de dados digitais, como Scielo, PubMed, Scopus e Google Scholar. Os artigos revisados foram selecionados com base em palavras-chave estratégicas, como "química e desenvolvimento", "química na história", "avanços científicos em química", "impactos da química na sociedade", e "inovações químicas", permitindo uma ampla cobertura do tema. A partir da análise quantitativa, constatou-se que a maioria dos estudos (45%) concentrou-se nos impactos da química na área da saúde, destacando o desenvolvimento de medicamentos, vacinas e tratamentos que revolucionaram a medicina e prolongaram a expectativa de vida humana. Cerca de 30% dos artigos focaram nas inovações tecnológicas promovidas pela química, como a criação de novos materiais e fontes de energia sustentável, essenciais para enfrentar os desafios globais atuais. Os outros 25% dos artigos abordaram a química aplicada na agricultura, na indústria e em diversas tecnologias que melhoraram a qualidade de vida e impulsionaram o crescimento econômico.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88385" y="28532913"/>
            <a:ext cx="9658189" cy="791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 metodologia deste review combinou abordagens qualitativas e quantitativas para o levantamento de artigos científicos, estruturadas em etapas sistemáticas para garantir uma análise abrangente, relevante e aprofundada. Primeiramente, definiu-se o escopo e os objetivos da revisão, focando no impacto histórico, social e tecnológico da química no desenvolvimento das civilizações. Em seguida, foram selecionadas palavras-chave estratégicas para realizar uma busca sistemática em bases de dados renomadas (como Scielo, PubMed, Scopus e Google Scholar), utilizando filtros para refinar os resultados e assegurar a atualidade e relevância dos estudos encontrados.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88385" y="27682034"/>
            <a:ext cx="3839289" cy="76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1"/>
              </a:lnSpc>
            </a:pPr>
            <a:r>
              <a:rPr lang="en-US" sz="4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METODOLOGIA</a:t>
            </a:r>
          </a:p>
        </p:txBody>
      </p:sp>
      <p:sp>
        <p:nvSpPr>
          <p:cNvPr id="39" name="Freeform 39"/>
          <p:cNvSpPr/>
          <p:nvPr/>
        </p:nvSpPr>
        <p:spPr>
          <a:xfrm>
            <a:off x="13032196" y="31619705"/>
            <a:ext cx="4386226" cy="1729404"/>
          </a:xfrm>
          <a:custGeom>
            <a:avLst/>
            <a:gdLst/>
            <a:ahLst/>
            <a:cxnLst/>
            <a:rect l="l" t="t" r="r" b="b"/>
            <a:pathLst>
              <a:path w="4386226" h="1729404">
                <a:moveTo>
                  <a:pt x="0" y="0"/>
                </a:moveTo>
                <a:lnTo>
                  <a:pt x="4386226" y="0"/>
                </a:lnTo>
                <a:lnTo>
                  <a:pt x="4386226" y="1729403"/>
                </a:lnTo>
                <a:lnTo>
                  <a:pt x="0" y="172940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11191" t="-197416" b="-163317"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21457720" y="29225084"/>
            <a:ext cx="9658189" cy="708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SILVA, João A.; PEREIRA, Maria B. O impacto da química na saúde pública: avanços e desafios. Revista Brasileira de Química, São Paulo, v. 12, n. 3, p. 45-56, 2023. Disponível em: https://www.revistabrasileiraquimica.com.br/artigos/impacto_quimica_saude. Acesso em: 15 set. 2024.</a:t>
            </a:r>
          </a:p>
          <a:p>
            <a:pPr marL="431801" lvl="1" indent="-215900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PAULING, Linus. A química do século XX. 2. ed. Rio de Janeiro: Editora Química Moderna, 2021. 350 p.</a:t>
            </a:r>
          </a:p>
          <a:p>
            <a:pPr marL="431801" lvl="1" indent="-215900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COSTA, Renata A. O papel da química na sustentabilidade urbana: um estudo sobre inovação e práticas sustentáveis. 2022. Dissertação (Mestrado em Química) — Universidade Federal de São Paulo, São Paulo, 2022. Disponível em: https://repositorio.unifesp.br/handle/123456789/12345. Acesso em: 15 set. 2024.</a:t>
            </a:r>
          </a:p>
          <a:p>
            <a:pPr marL="431801" lvl="1" indent="-215900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FERREIRA, Ana L. Inovações químicas e suas aplicações na indústria alimentícia. Blog da Química, 2024. Disponível em: https://www.blogdaquimica.com/inovacoes-industria-alimenticia. Acesso em: 15 set. 2024.</a:t>
            </a:r>
          </a:p>
          <a:p>
            <a:pPr marL="431801" lvl="1" indent="-215900" algn="just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ORGANIZAÇÃO MUNDIAL DA SAÚDE (OMS). Relatório sobre segurança química e saúde ambiental. Genebra: OMS, 2022. Disponível em: </a:t>
            </a:r>
            <a:r>
              <a:rPr lang="en-U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9" tooltip="https://www.who.int/reports/safety_chemistry_health"/>
              </a:rPr>
              <a:t>https://www.who.int/reports/safety_chemistry_health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Acesso em: 15 set. 2024.</a:t>
            </a:r>
          </a:p>
          <a:p>
            <a:pPr algn="just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1672574" y="28643013"/>
            <a:ext cx="1820347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Chau Philomene</vt:lpstr>
      <vt:lpstr>Calibri</vt:lpstr>
      <vt:lpstr>Open Sans Bold</vt:lpstr>
      <vt:lpstr>Arial Bold</vt:lpstr>
      <vt:lpstr>Open Sans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Banner_Enquis</dc:title>
  <dc:creator>CELSO FERNANDES</dc:creator>
  <cp:lastModifiedBy>CELSO FERNANDES</cp:lastModifiedBy>
  <cp:revision>2</cp:revision>
  <dcterms:created xsi:type="dcterms:W3CDTF">2006-08-16T00:00:00Z</dcterms:created>
  <dcterms:modified xsi:type="dcterms:W3CDTF">2024-09-16T14:41:16Z</dcterms:modified>
  <dc:identifier>DAF_3qjAmbY</dc:identifier>
</cp:coreProperties>
</file>